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sldIdLst>
    <p:sldId id="256" r:id="rId2"/>
    <p:sldId id="258" r:id="rId3"/>
    <p:sldId id="266" r:id="rId4"/>
    <p:sldId id="281" r:id="rId5"/>
    <p:sldId id="278" r:id="rId6"/>
    <p:sldId id="271" r:id="rId7"/>
    <p:sldId id="270" r:id="rId8"/>
    <p:sldId id="267" r:id="rId9"/>
    <p:sldId id="269" r:id="rId10"/>
    <p:sldId id="272" r:id="rId11"/>
    <p:sldId id="279" r:id="rId12"/>
    <p:sldId id="280" r:id="rId13"/>
    <p:sldId id="260" r:id="rId14"/>
    <p:sldId id="264" r:id="rId15"/>
    <p:sldId id="265" r:id="rId16"/>
    <p:sldId id="274" r:id="rId17"/>
    <p:sldId id="273" r:id="rId18"/>
    <p:sldId id="276" r:id="rId19"/>
    <p:sldId id="268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594" y="84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E1597F-18E1-4F6E-9884-38CEF5053D3A}" type="doc">
      <dgm:prSet loTypeId="urn:microsoft.com/office/officeart/2005/8/layout/chart3" loCatId="cycle" qsTypeId="urn:microsoft.com/office/officeart/2005/8/quickstyle/simple4" qsCatId="simple" csTypeId="urn:microsoft.com/office/officeart/2005/8/colors/accent2_5" csCatId="accent2" phldr="1"/>
      <dgm:spPr/>
    </dgm:pt>
    <dgm:pt modelId="{BF17B5D0-6A74-497A-B220-B712F0F308FF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프로그래밍</a:t>
          </a:r>
        </a:p>
      </dgm:t>
    </dgm:pt>
    <dgm:pt modelId="{CE6BA97C-D0EA-4F4E-83E4-08186F88739E}" type="parTrans" cxnId="{E8A29B75-845C-4EAC-B8B3-1D7701F2FB44}">
      <dgm:prSet/>
      <dgm:spPr/>
      <dgm:t>
        <a:bodyPr/>
        <a:lstStyle/>
        <a:p>
          <a:pPr latinLnBrk="1"/>
          <a:endParaRPr lang="ko-KR" altLang="en-US"/>
        </a:p>
      </dgm:t>
    </dgm:pt>
    <dgm:pt modelId="{D052EAFA-66CF-464A-AA9E-225D31BA85CB}" type="sibTrans" cxnId="{E8A29B75-845C-4EAC-B8B3-1D7701F2FB44}">
      <dgm:prSet/>
      <dgm:spPr/>
      <dgm:t>
        <a:bodyPr/>
        <a:lstStyle/>
        <a:p>
          <a:pPr latinLnBrk="1"/>
          <a:endParaRPr lang="ko-KR" altLang="en-US"/>
        </a:p>
      </dgm:t>
    </dgm:pt>
    <dgm:pt modelId="{4B305615-1A0A-44BB-9D91-DEA6D085F5A5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그래픽</a:t>
          </a:r>
        </a:p>
      </dgm:t>
    </dgm:pt>
    <dgm:pt modelId="{A1AADF86-96F4-4F27-88E1-886977E84075}" type="parTrans" cxnId="{676DDC52-C331-421E-8F20-17F3BC8A8674}">
      <dgm:prSet/>
      <dgm:spPr/>
      <dgm:t>
        <a:bodyPr/>
        <a:lstStyle/>
        <a:p>
          <a:pPr latinLnBrk="1"/>
          <a:endParaRPr lang="ko-KR" altLang="en-US"/>
        </a:p>
      </dgm:t>
    </dgm:pt>
    <dgm:pt modelId="{7AD01784-130F-4BFF-8865-DCE28CDFE79A}" type="sibTrans" cxnId="{676DDC52-C331-421E-8F20-17F3BC8A8674}">
      <dgm:prSet/>
      <dgm:spPr/>
      <dgm:t>
        <a:bodyPr/>
        <a:lstStyle/>
        <a:p>
          <a:pPr latinLnBrk="1"/>
          <a:endParaRPr lang="ko-KR" altLang="en-US"/>
        </a:p>
      </dgm:t>
    </dgm:pt>
    <dgm:pt modelId="{0D2DF28E-02C5-4A27-BCE7-D470415FD983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기획</a:t>
          </a:r>
        </a:p>
      </dgm:t>
    </dgm:pt>
    <dgm:pt modelId="{A5649B40-6680-4E0F-BBAE-342C355EDBEC}" type="parTrans" cxnId="{6B9A3361-C005-42A1-A193-7D663792A502}">
      <dgm:prSet/>
      <dgm:spPr/>
      <dgm:t>
        <a:bodyPr/>
        <a:lstStyle/>
        <a:p>
          <a:pPr latinLnBrk="1"/>
          <a:endParaRPr lang="ko-KR" altLang="en-US"/>
        </a:p>
      </dgm:t>
    </dgm:pt>
    <dgm:pt modelId="{B9F28AE9-8B10-4398-A572-8A9271E3CFA9}" type="sibTrans" cxnId="{6B9A3361-C005-42A1-A193-7D663792A502}">
      <dgm:prSet/>
      <dgm:spPr/>
      <dgm:t>
        <a:bodyPr/>
        <a:lstStyle/>
        <a:p>
          <a:pPr latinLnBrk="1"/>
          <a:endParaRPr lang="ko-KR" altLang="en-US"/>
        </a:p>
      </dgm:t>
    </dgm:pt>
    <dgm:pt modelId="{40A40FEC-CC86-4A1E-BD19-3D66B37B6086}" type="pres">
      <dgm:prSet presAssocID="{C4E1597F-18E1-4F6E-9884-38CEF5053D3A}" presName="compositeShape" presStyleCnt="0">
        <dgm:presLayoutVars>
          <dgm:chMax val="7"/>
          <dgm:dir/>
          <dgm:resizeHandles val="exact"/>
        </dgm:presLayoutVars>
      </dgm:prSet>
      <dgm:spPr/>
    </dgm:pt>
    <dgm:pt modelId="{37A6AC57-A0F8-4C74-8011-F94BBA102A09}" type="pres">
      <dgm:prSet presAssocID="{C4E1597F-18E1-4F6E-9884-38CEF5053D3A}" presName="wedge1" presStyleLbl="node1" presStyleIdx="0" presStyleCnt="3"/>
      <dgm:spPr/>
    </dgm:pt>
    <dgm:pt modelId="{41305B10-0A0B-4479-9AC8-DCFB70028626}" type="pres">
      <dgm:prSet presAssocID="{C4E1597F-18E1-4F6E-9884-38CEF5053D3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902D44A-77EF-400F-8200-87A25993CE81}" type="pres">
      <dgm:prSet presAssocID="{C4E1597F-18E1-4F6E-9884-38CEF5053D3A}" presName="wedge2" presStyleLbl="node1" presStyleIdx="1" presStyleCnt="3"/>
      <dgm:spPr/>
    </dgm:pt>
    <dgm:pt modelId="{A99E317C-5D6C-4468-A13A-24895F6AE804}" type="pres">
      <dgm:prSet presAssocID="{C4E1597F-18E1-4F6E-9884-38CEF5053D3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93FB5EF-B3D2-428E-A6B8-C2D50A10734B}" type="pres">
      <dgm:prSet presAssocID="{C4E1597F-18E1-4F6E-9884-38CEF5053D3A}" presName="wedge3" presStyleLbl="node1" presStyleIdx="2" presStyleCnt="3"/>
      <dgm:spPr/>
    </dgm:pt>
    <dgm:pt modelId="{41806CB7-6457-402C-A05E-F47FDFD1A7C6}" type="pres">
      <dgm:prSet presAssocID="{C4E1597F-18E1-4F6E-9884-38CEF5053D3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1CD9207-8E1A-441E-890A-DDE0478B95E0}" type="presOf" srcId="{0D2DF28E-02C5-4A27-BCE7-D470415FD983}" destId="{41806CB7-6457-402C-A05E-F47FDFD1A7C6}" srcOrd="1" destOrd="0" presId="urn:microsoft.com/office/officeart/2005/8/layout/chart3"/>
    <dgm:cxn modelId="{6A0C352E-7775-4DB6-B892-99F79489A581}" type="presOf" srcId="{0D2DF28E-02C5-4A27-BCE7-D470415FD983}" destId="{593FB5EF-B3D2-428E-A6B8-C2D50A10734B}" srcOrd="0" destOrd="0" presId="urn:microsoft.com/office/officeart/2005/8/layout/chart3"/>
    <dgm:cxn modelId="{6B9A3361-C005-42A1-A193-7D663792A502}" srcId="{C4E1597F-18E1-4F6E-9884-38CEF5053D3A}" destId="{0D2DF28E-02C5-4A27-BCE7-D470415FD983}" srcOrd="2" destOrd="0" parTransId="{A5649B40-6680-4E0F-BBAE-342C355EDBEC}" sibTransId="{B9F28AE9-8B10-4398-A572-8A9271E3CFA9}"/>
    <dgm:cxn modelId="{C8EDAB47-20BB-4F2D-AFFB-923983A4C1C3}" type="presOf" srcId="{4B305615-1A0A-44BB-9D91-DEA6D085F5A5}" destId="{A99E317C-5D6C-4468-A13A-24895F6AE804}" srcOrd="1" destOrd="0" presId="urn:microsoft.com/office/officeart/2005/8/layout/chart3"/>
    <dgm:cxn modelId="{676DDC52-C331-421E-8F20-17F3BC8A8674}" srcId="{C4E1597F-18E1-4F6E-9884-38CEF5053D3A}" destId="{4B305615-1A0A-44BB-9D91-DEA6D085F5A5}" srcOrd="1" destOrd="0" parTransId="{A1AADF86-96F4-4F27-88E1-886977E84075}" sibTransId="{7AD01784-130F-4BFF-8865-DCE28CDFE79A}"/>
    <dgm:cxn modelId="{E8A29B75-845C-4EAC-B8B3-1D7701F2FB44}" srcId="{C4E1597F-18E1-4F6E-9884-38CEF5053D3A}" destId="{BF17B5D0-6A74-497A-B220-B712F0F308FF}" srcOrd="0" destOrd="0" parTransId="{CE6BA97C-D0EA-4F4E-83E4-08186F88739E}" sibTransId="{D052EAFA-66CF-464A-AA9E-225D31BA85CB}"/>
    <dgm:cxn modelId="{C96EF9A1-7E45-4E04-B8EF-F844AB0EDE90}" type="presOf" srcId="{4B305615-1A0A-44BB-9D91-DEA6D085F5A5}" destId="{C902D44A-77EF-400F-8200-87A25993CE81}" srcOrd="0" destOrd="0" presId="urn:microsoft.com/office/officeart/2005/8/layout/chart3"/>
    <dgm:cxn modelId="{7C976FB2-5C5B-4745-B203-E2137221AC1D}" type="presOf" srcId="{BF17B5D0-6A74-497A-B220-B712F0F308FF}" destId="{37A6AC57-A0F8-4C74-8011-F94BBA102A09}" srcOrd="0" destOrd="0" presId="urn:microsoft.com/office/officeart/2005/8/layout/chart3"/>
    <dgm:cxn modelId="{556CA2C7-B28A-4AC9-9A56-32E5A2BEC16C}" type="presOf" srcId="{BF17B5D0-6A74-497A-B220-B712F0F308FF}" destId="{41305B10-0A0B-4479-9AC8-DCFB70028626}" srcOrd="1" destOrd="0" presId="urn:microsoft.com/office/officeart/2005/8/layout/chart3"/>
    <dgm:cxn modelId="{23A10FC9-992C-48DB-BC5D-1965605BD9AD}" type="presOf" srcId="{C4E1597F-18E1-4F6E-9884-38CEF5053D3A}" destId="{40A40FEC-CC86-4A1E-BD19-3D66B37B6086}" srcOrd="0" destOrd="0" presId="urn:microsoft.com/office/officeart/2005/8/layout/chart3"/>
    <dgm:cxn modelId="{F658319D-F224-4E1D-8FE1-555F6554B3D5}" type="presParOf" srcId="{40A40FEC-CC86-4A1E-BD19-3D66B37B6086}" destId="{37A6AC57-A0F8-4C74-8011-F94BBA102A09}" srcOrd="0" destOrd="0" presId="urn:microsoft.com/office/officeart/2005/8/layout/chart3"/>
    <dgm:cxn modelId="{E4E1BAD5-943A-45B9-97F5-5074340E8E4E}" type="presParOf" srcId="{40A40FEC-CC86-4A1E-BD19-3D66B37B6086}" destId="{41305B10-0A0B-4479-9AC8-DCFB70028626}" srcOrd="1" destOrd="0" presId="urn:microsoft.com/office/officeart/2005/8/layout/chart3"/>
    <dgm:cxn modelId="{1FBE464A-915A-4E30-9C98-AE9C44C2F123}" type="presParOf" srcId="{40A40FEC-CC86-4A1E-BD19-3D66B37B6086}" destId="{C902D44A-77EF-400F-8200-87A25993CE81}" srcOrd="2" destOrd="0" presId="urn:microsoft.com/office/officeart/2005/8/layout/chart3"/>
    <dgm:cxn modelId="{4CDE6FB5-8B44-4680-8EE3-1D26AF206A6B}" type="presParOf" srcId="{40A40FEC-CC86-4A1E-BD19-3D66B37B6086}" destId="{A99E317C-5D6C-4468-A13A-24895F6AE804}" srcOrd="3" destOrd="0" presId="urn:microsoft.com/office/officeart/2005/8/layout/chart3"/>
    <dgm:cxn modelId="{229F385A-E2CB-4744-A051-7E2C6181DFB4}" type="presParOf" srcId="{40A40FEC-CC86-4A1E-BD19-3D66B37B6086}" destId="{593FB5EF-B3D2-428E-A6B8-C2D50A10734B}" srcOrd="4" destOrd="0" presId="urn:microsoft.com/office/officeart/2005/8/layout/chart3"/>
    <dgm:cxn modelId="{12F58F02-E916-43EC-9291-3A15457EC289}" type="presParOf" srcId="{40A40FEC-CC86-4A1E-BD19-3D66B37B6086}" destId="{41806CB7-6457-402C-A05E-F47FDFD1A7C6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6AC57-A0F8-4C74-8011-F94BBA102A09}">
      <dsp:nvSpPr>
        <dsp:cNvPr id="0" name=""/>
        <dsp:cNvSpPr/>
      </dsp:nvSpPr>
      <dsp:spPr>
        <a:xfrm>
          <a:off x="784888" y="150661"/>
          <a:ext cx="1874893" cy="1874893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프로그래밍</a:t>
          </a:r>
        </a:p>
      </dsp:txBody>
      <dsp:txXfrm>
        <a:off x="1804250" y="496623"/>
        <a:ext cx="636124" cy="624964"/>
      </dsp:txXfrm>
    </dsp:sp>
    <dsp:sp modelId="{C902D44A-77EF-400F-8200-87A25993CE81}">
      <dsp:nvSpPr>
        <dsp:cNvPr id="0" name=""/>
        <dsp:cNvSpPr/>
      </dsp:nvSpPr>
      <dsp:spPr>
        <a:xfrm>
          <a:off x="688242" y="206461"/>
          <a:ext cx="1874893" cy="1874893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그래픽</a:t>
          </a:r>
        </a:p>
      </dsp:txBody>
      <dsp:txXfrm>
        <a:off x="1201605" y="1389429"/>
        <a:ext cx="848166" cy="580324"/>
      </dsp:txXfrm>
    </dsp:sp>
    <dsp:sp modelId="{593FB5EF-B3D2-428E-A6B8-C2D50A10734B}">
      <dsp:nvSpPr>
        <dsp:cNvPr id="0" name=""/>
        <dsp:cNvSpPr/>
      </dsp:nvSpPr>
      <dsp:spPr>
        <a:xfrm>
          <a:off x="688242" y="206461"/>
          <a:ext cx="1874893" cy="1874893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기획</a:t>
          </a:r>
        </a:p>
      </dsp:txBody>
      <dsp:txXfrm>
        <a:off x="889123" y="574744"/>
        <a:ext cx="636124" cy="624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CC03E-6742-4C20-8960-BDDB3B566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C03689-DC53-4941-85DB-98C7DCDFD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D1E67-D7D6-4613-829D-4A0143E2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38A6A-7E62-44CC-A79A-105C6B24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0B2C5-C73B-4749-84E8-45BC3EA7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6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BCF1A-D064-4898-819B-E6468E6A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2AF64F-8EF4-4D10-B289-A4AB95E90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ECEF4-E132-4B6A-8F32-A3129450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608BF-2D58-4900-AC16-03BA8C58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3EFC1-7174-431F-AB63-BE39D220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6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1ED8B6-3D86-4246-A102-2B39E2AC8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D457F9-1FB2-4613-A0F4-9D312CB63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0A350-162C-463D-B915-721391B9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0282C-28B1-4E81-AFDA-FAB19EE0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403B5-F9F3-4EB9-9035-0F8DA16D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7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105B8-BC07-419E-9D16-88331F6E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D92F4-3A76-4F27-9F32-BF53692C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9BA9A-1195-4131-AB09-B772BEF7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9D55B7-0BB0-47EB-AF30-59422FCD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8346C-4075-46CF-BD5C-3A1D7DC6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90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4EF3-7A40-4BAB-A09C-DF5A7278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3C8C69-DB4E-42F1-9CAE-8134CAEDE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C5BE-4E17-41F9-B914-DB556510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C4D10-0770-4417-8837-CE2D58CC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B462AC-E78F-42B2-AFE4-D9815C25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8A29-33DC-46A1-8C20-03D58635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E83B6-EC5E-4E2B-8AB3-1554014D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A63148-B147-4584-BDAE-9F5A431E7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9A059-E358-45F0-A3E1-B9672EB8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95FF66-D87C-415D-92FE-6F496109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F1F2C3-FE14-4E8F-B0C4-29567266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73470-2053-41F2-A06A-F70C20B3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812604-6AC5-415C-8F78-694AF6968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8270D3-48D8-40EC-9A59-A7207AA2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E72BAD-5DAA-475A-8047-32DFE2DF6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6F1260-B7D6-40BB-AFDA-F48E9BDAD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1EB14A-3A52-4A43-AE12-060EDD6F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F912B8-B59B-489E-94D0-3EAA7948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28FCA3-0D39-4D73-B287-BC344BC9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0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888CE-3FE1-48ED-B744-8F0DE201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380B46-FA50-4378-97A0-36435B00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845D0B-2012-4AA7-81C7-45588301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2F528B-D478-4957-8314-7CD9C7D7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6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AFB92B-9336-40E9-B0DE-9497C21A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A98D41-31F6-4224-96AC-BE9BCF53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499B3-FB97-4553-8303-393876CC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7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AFB33-818D-423F-9FD5-48889DFA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16A57-5E4B-4B67-AE4F-FB1A8C5B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9DF470-C48E-498A-A413-3C6325B0E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B421E4-97E3-4B53-8F5C-3F15B1DC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EC79D6-CDC4-4615-A225-696F4A22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93EF21-533A-4F76-BABC-B12A02E3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3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87E35-DBE0-4C3A-BBC1-D37F4748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5D9812-D89E-4A1A-B929-D8D474B17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7C2BC6-F831-4664-A4B7-78EB245DF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F6115B-3032-4114-B865-B98962A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C44C23-CE50-427C-B0AD-F35AF488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1066B4-8229-49CD-8D3C-42E80900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1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868514-619D-4DE6-B49C-B9097C5A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C325D9-F8DA-45F5-AE68-17B65C5DC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33A78D-BBFD-4A9A-A9B5-EC8163E16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34DB1-0FD5-486D-82FC-652663E7F307}" type="datetimeFigureOut">
              <a:rPr lang="en-US" smtClean="0"/>
              <a:pPr/>
              <a:t>12/12/2017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2AE73-FA7C-485A-AC93-F113543B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61F44B-E2B0-48A5-B63D-04930151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1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806189" y="1125315"/>
            <a:ext cx="3818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obold" panose="02000500000000000000" pitchFamily="2" charset="0"/>
              </a:rPr>
              <a:t>Shutter Island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C4C18-2A9B-4380-A299-C2937565BB73}"/>
              </a:ext>
            </a:extLst>
          </p:cNvPr>
          <p:cNvSpPr txBox="1"/>
          <p:nvPr/>
        </p:nvSpPr>
        <p:spPr>
          <a:xfrm>
            <a:off x="806189" y="2147779"/>
            <a:ext cx="4809688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400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졸업작품 기획서</a:t>
            </a:r>
            <a:endParaRPr lang="en-US" altLang="ko-KR" sz="2400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14F4E-4863-4C1D-BC42-BDB53C7FF538}"/>
              </a:ext>
            </a:extLst>
          </p:cNvPr>
          <p:cNvSpPr txBox="1"/>
          <p:nvPr/>
        </p:nvSpPr>
        <p:spPr>
          <a:xfrm>
            <a:off x="806189" y="2924022"/>
            <a:ext cx="317468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2013180042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최우석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2015182044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하정연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2015182045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홍혜령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19D7D9-E661-4CF7-AF78-7D9EA1FDFA4D}"/>
              </a:ext>
            </a:extLst>
          </p:cNvPr>
          <p:cNvSpPr/>
          <p:nvPr/>
        </p:nvSpPr>
        <p:spPr>
          <a:xfrm rot="10800000">
            <a:off x="806190" y="192099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35904" y="293065"/>
            <a:ext cx="1534553" cy="1275676"/>
          </a:xfrm>
          <a:prstGeom prst="rect">
            <a:avLst/>
          </a:prstGeom>
          <a:noFill/>
          <a:ln>
            <a:solidFill>
              <a:srgbClr val="496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435904" y="612580"/>
            <a:ext cx="15345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777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6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중점 연구 분야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1798320" y="1665605"/>
            <a:ext cx="8935720" cy="42449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서버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C#을 사용한 TCP/IP 윈도우 소켓 프로그래밍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멀티 스레드를 사용하여 캐릭터 오브젝트 및 맵 오브젝트 동기화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MySQL을 이용한 로그인 및 랭킹 기능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클라이언트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아이템 파밍, 장착, 확인 등의 플레이 요소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 사이의 공격, 반격 상호작용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카툰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렌더링 활용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Zbrush로 베이스 모델링 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리토폴로지한뒤 3d Max에서 UV 언랩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Substance Painter를 이용한 매핑툴로 UV제작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3d Max에서 애니메이션 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551C5-C04A-44C4-84B6-E271D8806191}"/>
              </a:ext>
            </a:extLst>
          </p:cNvPr>
          <p:cNvGrpSpPr/>
          <p:nvPr/>
        </p:nvGrpSpPr>
        <p:grpSpPr>
          <a:xfrm>
            <a:off x="2559685" y="1168400"/>
            <a:ext cx="4135120" cy="45720"/>
            <a:chOff x="2559685" y="1168400"/>
            <a:chExt cx="4135120" cy="4572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8F53F5-BCDB-4DC0-9552-38B111C11D56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BADA349-30EB-4B20-AEDA-010536924D1D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317DE9-4FC8-4F88-A7C3-A46B193E060D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59260E6-4A4C-4DEA-8F85-A1EFD6A21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DB1B1DA-43C7-4EE0-9671-D31A31FE75D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18097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79F7BB-8C28-442C-9FCD-354C2EDA91B7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D2D9A-E5A3-4324-A02F-83C986D7C762}"/>
              </a:ext>
            </a:extLst>
          </p:cNvPr>
          <p:cNvSpPr txBox="1"/>
          <p:nvPr/>
        </p:nvSpPr>
        <p:spPr>
          <a:xfrm>
            <a:off x="2049145" y="3845640"/>
            <a:ext cx="9542780" cy="25545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개임 개발에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있어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크게 기획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프로그래밍으로 나눠져 있지만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게임공학과에서 정작 기획과 그래픽은 수박 겉 </a:t>
            </a:r>
            <a:r>
              <a:rPr lang="ko-KR" altLang="en-US" sz="20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햝기로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배우고 넘어가는 수준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i="1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0" i="1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	</a:t>
            </a:r>
            <a:r>
              <a:rPr lang="ko-KR" altLang="en-US" sz="2000" b="0" i="1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하지만 프로그래밍만으론 제대로 된 게임을 만들 수 없다</a:t>
            </a:r>
            <a:endParaRPr lang="en-US" altLang="ko-KR" sz="2000" b="0" i="1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100%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자체 제작 모델링을 사용함으로써 그래픽에 노력을 기울인 게임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대학과 기업을 하나로 이어주어 실무형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ICT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인재가 양성될 수 있도록 지원하는 미래 창조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과학부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인재 양성 사업인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'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한이음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을 통해 공모전 수상을 목표로 게임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2992FCDB-6DEA-4B0A-B05A-4619511F9C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7291082"/>
              </p:ext>
            </p:extLst>
          </p:nvPr>
        </p:nvGraphicFramePr>
        <p:xfrm>
          <a:off x="4914049" y="1618781"/>
          <a:ext cx="3348024" cy="22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6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중점 연구 분야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D7D861-28D2-48E8-993F-3864C1E41976}"/>
              </a:ext>
            </a:extLst>
          </p:cNvPr>
          <p:cNvGrpSpPr/>
          <p:nvPr/>
        </p:nvGrpSpPr>
        <p:grpSpPr>
          <a:xfrm>
            <a:off x="2635186" y="1168400"/>
            <a:ext cx="4135120" cy="45720"/>
            <a:chOff x="2559685" y="1168400"/>
            <a:chExt cx="4135120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17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79F7BB-8C28-442C-9FCD-354C2EDA91B7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D2D9A-E5A3-4324-A02F-83C986D7C762}"/>
              </a:ext>
            </a:extLst>
          </p:cNvPr>
          <p:cNvSpPr txBox="1"/>
          <p:nvPr/>
        </p:nvSpPr>
        <p:spPr>
          <a:xfrm>
            <a:off x="2049145" y="1782483"/>
            <a:ext cx="9542780" cy="286232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2013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년 그래픽 창업 회사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MEMO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에 들어가 맥스와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지브러쉬를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배움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이후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이즐소프트의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컨셉 캐릭터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‘Sham’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아이준소프트의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FuriouZ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그래픽 외주 개발에 참여 총기 제작 담당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비타민상상력의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신생대 동물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엘라스모테리움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베이스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온프렌즈의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상상프렌즈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캐릭터 모델링 담당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 밖의 다양한 개인 외주 경험과 개인작업을 통한 그래픽 공부를 꾸준히 진행중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	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6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중점 연구 분야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D7D861-28D2-48E8-993F-3864C1E41976}"/>
              </a:ext>
            </a:extLst>
          </p:cNvPr>
          <p:cNvGrpSpPr/>
          <p:nvPr/>
        </p:nvGrpSpPr>
        <p:grpSpPr>
          <a:xfrm>
            <a:off x="2677131" y="1168400"/>
            <a:ext cx="4134485" cy="45720"/>
            <a:chOff x="2559685" y="1168400"/>
            <a:chExt cx="4134485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10FF5D5-2988-4337-88E8-D1D83CE128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4305434"/>
            <a:ext cx="2980626" cy="198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723B4E-651F-4A9B-B86D-C40098D4F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771" y="4305434"/>
            <a:ext cx="3090038" cy="198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2B12D3-2412-4C05-B52E-304FAD4C9F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04" y="4305434"/>
            <a:ext cx="3133661" cy="1943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4711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22C39D-A51F-4C75-B081-E95E879B1466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4089400" y="1607542"/>
            <a:ext cx="6717030" cy="37240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일반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3인칭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보스의 체력을 깎는 장치를 가동시키면서 보스</a:t>
            </a:r>
            <a:r>
              <a:rPr lang="ko-KR" altLang="en-US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처치하면 승리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charset="0"/>
                <a:ea typeface="한컴 윤고딕 240" charset="0"/>
              </a:rPr>
              <a:t>반격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 존재, 반격 후 딜레이가 있다.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- 반격이 성공한다면 공격이 가능하지만 반격에 실패할 시 반대로 큰 데미지를 받음</a:t>
            </a:r>
            <a:endParaRPr lang="ko-KR" altLang="en-US" sz="14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22" name="그림 21" descr="C:/Users/ADMIN/AppData/Roaming/PolarisOffice/ETemp/5788_5448312/image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9570" y="1621512"/>
            <a:ext cx="2237105" cy="2765425"/>
          </a:xfrm>
          <a:prstGeom prst="rect">
            <a:avLst/>
          </a:prstGeom>
          <a:noFill/>
        </p:spPr>
      </p:pic>
      <p:pic>
        <p:nvPicPr>
          <p:cNvPr id="26" name="그림 25" descr="C:/Users/ADMIN/AppData/Roaming/PolarisOffice/ETemp/5788_5448312/image7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37705" y="3692882"/>
            <a:ext cx="1870075" cy="140970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8" name="그림 27" descr="C:/Users/ADMIN/AppData/Roaming/PolarisOffice/ETemp/5788_5448312/image8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23960" y="3753207"/>
            <a:ext cx="1784350" cy="13246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sp>
        <p:nvSpPr>
          <p:cNvPr id="29" name="텍스트 상자 28"/>
          <p:cNvSpPr txBox="1">
            <a:spLocks/>
          </p:cNvSpPr>
          <p:nvPr/>
        </p:nvSpPr>
        <p:spPr>
          <a:xfrm>
            <a:off x="4087495" y="5252442"/>
            <a:ext cx="6282690" cy="160172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맵 주변에 있는 함정을 가동 시킬 때마다 보스에게 큰 데미지 가능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주 공격 요인</a:t>
            </a:r>
            <a:endParaRPr lang="ko-KR" altLang="en-US" sz="1600" b="0" cap="none" dirty="0">
              <a:solidFill>
                <a:srgbClr val="FFFF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보스에게 당할 시 인형으로 변해 감옥에 갇히게 된다. 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   다른 플레이어가</a:t>
            </a:r>
            <a:r>
              <a:rPr lang="en-US" altLang="ko-KR" sz="18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총 2번 살려줄 수 있다</a:t>
            </a:r>
            <a:endParaRPr lang="ko-KR" altLang="en-US" sz="14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1" name="그림 30" descr="C:/Users/ADMIN/AppData/Roaming/PolarisOffice/ETemp/5788_5448312/image10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0555" y="4991457"/>
            <a:ext cx="1969135" cy="1477010"/>
          </a:xfrm>
          <a:prstGeom prst="rect">
            <a:avLst/>
          </a:prstGeom>
          <a:noFill/>
          <a:ln w="38100" cap="rnd" cmpd="sng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" name="그림 29" descr="C:/Users/ADMIN/AppData/Roaming/PolarisOffice/ETemp/5788_5448312/image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45129" y="3777582"/>
            <a:ext cx="1838960" cy="1382395"/>
          </a:xfrm>
          <a:prstGeom prst="rect">
            <a:avLst/>
          </a:prstGeom>
          <a:noFill/>
          <a:ln w="38100" cap="rnd" cmpd="sng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A325A49-D224-48B9-A1A8-B6FA918447AB}"/>
              </a:ext>
            </a:extLst>
          </p:cNvPr>
          <p:cNvGrpSpPr/>
          <p:nvPr/>
        </p:nvGrpSpPr>
        <p:grpSpPr>
          <a:xfrm>
            <a:off x="3604260" y="1168400"/>
            <a:ext cx="4135120" cy="45720"/>
            <a:chOff x="3604260" y="1168400"/>
            <a:chExt cx="4135120" cy="4572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0B55A86-B0ED-459C-97D8-DFEBC9CE7094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552066D-7B2F-472F-8E40-B3D8359829B6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0A699A3-682E-4AD6-AB1F-103D65A50F5B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DF1938A-DE9C-4429-BB63-1071655A5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53DDBBC-CD8C-48BC-A0D8-E0DF3DFE5533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B87492-BE2F-4818-ADA5-19B146302DEA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3284290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28AAE9-9366-4A00-9F63-9855B3CAF62D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4260601" y="1900685"/>
            <a:ext cx="4819015" cy="3416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보스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1인칭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일반 플레이어를 모두 처치하면 승리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 존재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상대방 공격 성공시 멀리 날아감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톱, 칼, 도끼 등 다양한 아이템 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5D098A1-281A-4612-8D8E-0D23E37884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56" y="1725425"/>
            <a:ext cx="2508250" cy="2536190"/>
          </a:xfrm>
          <a:prstGeom prst="rect">
            <a:avLst/>
          </a:prstGeom>
        </p:spPr>
      </p:pic>
      <p:pic>
        <p:nvPicPr>
          <p:cNvPr id="8" name="그림 7" descr="C:/Users/ADMIN/AppData/Roaming/PolarisOffice/ETemp/5788_5448312/image1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b="26847"/>
          <a:stretch>
            <a:fillRect/>
          </a:stretch>
        </p:blipFill>
        <p:spPr>
          <a:xfrm>
            <a:off x="3822451" y="4922650"/>
            <a:ext cx="2354580" cy="1457325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15" name="그림 14" descr="C:/Users/ADMIN/AppData/Roaming/PolarisOffice/ETemp/5788_5448312/image1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3411" y="3268347"/>
            <a:ext cx="2770505" cy="13881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0" name="그림 19" descr="C:/Users/ADMIN/AppData/Roaming/PolarisOffice/ETemp/5788_5448312/image13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4" r="13534" b="23258"/>
          <a:stretch>
            <a:fillRect/>
          </a:stretch>
        </p:blipFill>
        <p:spPr>
          <a:xfrm>
            <a:off x="6420236" y="4922015"/>
            <a:ext cx="1667510" cy="150622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26D6ADB-FB19-4541-83AE-9E61965A6410}"/>
              </a:ext>
            </a:extLst>
          </p:cNvPr>
          <p:cNvGrpSpPr/>
          <p:nvPr/>
        </p:nvGrpSpPr>
        <p:grpSpPr>
          <a:xfrm>
            <a:off x="3397504" y="1168400"/>
            <a:ext cx="4548632" cy="45720"/>
            <a:chOff x="360426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F851138-75DB-4D74-8414-F5B144B48A37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090239F-CE3C-4F0F-96A0-01D6F93C4784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0C89208-6CD2-4951-9BFB-D4543EA87DAE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16152C2-04B9-483F-A735-BE54FD20D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048AC44-65CD-4E82-A604-0270A988768B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A1F18FB-6406-46D7-8EE5-8CE3713EF089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72665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1798071" y="1560960"/>
            <a:ext cx="8935720" cy="5065395"/>
          </a:xfrm>
          <a:prstGeom prst="rect">
            <a:avLst/>
          </a:prstGeom>
          <a:solidFill>
            <a:schemeClr val="tx1">
              <a:alpha val="3100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Calibri" charset="0"/>
              <a:ea typeface="Calibri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6616D-B037-4F7C-A5C4-674E2E682881}"/>
              </a:ext>
            </a:extLst>
          </p:cNvPr>
          <p:cNvSpPr txBox="1"/>
          <p:nvPr/>
        </p:nvSpPr>
        <p:spPr>
          <a:xfrm>
            <a:off x="1915864" y="1690436"/>
            <a:ext cx="321437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맵 기능</a:t>
            </a:r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2" name="그림 21" descr="C:/Users/ADMIN/AppData/Roaming/PolarisOffice/ETemp/5788_5448312/image1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7391" y="2343915"/>
            <a:ext cx="2595880" cy="1175385"/>
          </a:xfrm>
          <a:prstGeom prst="rect">
            <a:avLst/>
          </a:prstGeom>
          <a:noFill/>
        </p:spPr>
      </p:pic>
      <p:sp>
        <p:nvSpPr>
          <p:cNvPr id="23" name="TextBox 22"/>
          <p:cNvSpPr txBox="1">
            <a:spLocks/>
          </p:cNvSpPr>
          <p:nvPr/>
        </p:nvSpPr>
        <p:spPr>
          <a:xfrm>
            <a:off x="5622041" y="1812420"/>
            <a:ext cx="5022215" cy="2616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1) 부활 지점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-  일반 플레이어들이 보스에게 당할때 갇히는 곳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 맵에서 가장 잘보이는 곳에 한 곳만 존재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열쇠를 가진 플레이어가 부활 지점에 들어가면             </a:t>
            </a: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 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플레이어들이 풀려난다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열쇠는 플레이어가 일정 수 이상 갇힐 시 맵에서  </a:t>
            </a: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 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랜덤으로 리스폰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25" name="그림 24" descr="C:/Users/ADMIN/AppData/Roaming/PolarisOffice/ETemp/5788_5448312/image1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63346" y="3613280"/>
            <a:ext cx="1275080" cy="1275080"/>
          </a:xfrm>
          <a:prstGeom prst="rect">
            <a:avLst/>
          </a:prstGeom>
          <a:noFill/>
        </p:spPr>
      </p:pic>
      <p:pic>
        <p:nvPicPr>
          <p:cNvPr id="26" name="그림 25" descr="C:/Users/ADMIN/AppData/Roaming/PolarisOffice/ETemp/5788_5448312/image16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4071" y="5118865"/>
            <a:ext cx="2378075" cy="1189355"/>
          </a:xfrm>
          <a:prstGeom prst="rect">
            <a:avLst/>
          </a:prstGeom>
          <a:noFill/>
          <a:ln w="38100" cap="rnd" cmpd="sng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7" name="TextBox 26"/>
          <p:cNvSpPr txBox="1">
            <a:spLocks/>
          </p:cNvSpPr>
          <p:nvPr/>
        </p:nvSpPr>
        <p:spPr>
          <a:xfrm>
            <a:off x="5622041" y="5141090"/>
            <a:ext cx="475170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2) 회복 키트</a:t>
            </a:r>
            <a:endParaRPr lang="ko-KR" altLang="en-US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i="1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맵 특정장소에 일정 시간 후 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리스폰 되며 플레이어의 체력을 회복시켜준다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E7CA0B5-7E4C-4B9F-AAC4-049155BD30E3}"/>
              </a:ext>
            </a:extLst>
          </p:cNvPr>
          <p:cNvGrpSpPr/>
          <p:nvPr/>
        </p:nvGrpSpPr>
        <p:grpSpPr>
          <a:xfrm>
            <a:off x="3170073" y="1168400"/>
            <a:ext cx="5003495" cy="45720"/>
            <a:chOff x="3604260" y="1168400"/>
            <a:chExt cx="4135120" cy="4572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E201EEB-213B-4139-8899-ECA1C4929881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9DE96AD-616A-4A97-A72E-F91A73E0EEF3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D73CD3D-1CAE-4077-8BE2-48999EE0DF03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584B229-1A50-455F-8FE2-AF604BC50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76A2094-15E3-400D-B1A2-EFF059D73C69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17CDB81-A484-482A-A3C8-5EBD0EA1B67B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1385571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예시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DD4B7-8B8C-459D-8A9E-37C97896EC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24" y="2381869"/>
            <a:ext cx="5921216" cy="40529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B0EE95-F7C5-49EC-BFA9-73F9B1AB6529}"/>
              </a:ext>
            </a:extLst>
          </p:cNvPr>
          <p:cNvSpPr txBox="1"/>
          <p:nvPr/>
        </p:nvSpPr>
        <p:spPr>
          <a:xfrm>
            <a:off x="5604023" y="1771360"/>
            <a:ext cx="2296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 시점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D7116C-6431-4214-8FFD-BD380FF95EB8}"/>
              </a:ext>
            </a:extLst>
          </p:cNvPr>
          <p:cNvSpPr txBox="1"/>
          <p:nvPr/>
        </p:nvSpPr>
        <p:spPr>
          <a:xfrm>
            <a:off x="1997680" y="5357199"/>
            <a:ext cx="163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착용한 아이템 상태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9DF8B7-B4AA-4F69-A9A0-43B795D15A97}"/>
              </a:ext>
            </a:extLst>
          </p:cNvPr>
          <p:cNvCxnSpPr>
            <a:cxnSpLocks/>
          </p:cNvCxnSpPr>
          <p:nvPr/>
        </p:nvCxnSpPr>
        <p:spPr>
          <a:xfrm>
            <a:off x="3628878" y="5680364"/>
            <a:ext cx="1819249" cy="15837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3B2AF39-D8FB-4E2F-81E4-5DBAD06F7A65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243196" y="2647683"/>
            <a:ext cx="625249" cy="5017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7BAEB09-41CC-4FF0-A46C-64F4F1940034}"/>
              </a:ext>
            </a:extLst>
          </p:cNvPr>
          <p:cNvSpPr txBox="1"/>
          <p:nvPr/>
        </p:nvSpPr>
        <p:spPr>
          <a:xfrm>
            <a:off x="2141927" y="2513195"/>
            <a:ext cx="110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남은 체력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ADA199-65F7-404A-BA31-FFC9E045D12E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F6C2D99-DE66-4FC2-B484-0F06020EDDFA}"/>
              </a:ext>
            </a:extLst>
          </p:cNvPr>
          <p:cNvGrpSpPr/>
          <p:nvPr/>
        </p:nvGrpSpPr>
        <p:grpSpPr>
          <a:xfrm>
            <a:off x="3208173" y="1168400"/>
            <a:ext cx="5003495" cy="45720"/>
            <a:chOff x="3604260" y="1168400"/>
            <a:chExt cx="4135120" cy="4572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981D7AD-2E4D-4113-AE4D-46343DF67B90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A44EE70-19F4-42C8-9750-61B24E5EF88B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0B25003-4425-4B9E-8695-8EBC78408086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6378772-62E7-4D5E-9EA0-9F8E37AE6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131962E-08EF-4C75-A280-F3C65746FE6A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705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예시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0EE95-F7C5-49EC-BFA9-73F9B1AB6529}"/>
              </a:ext>
            </a:extLst>
          </p:cNvPr>
          <p:cNvSpPr txBox="1"/>
          <p:nvPr/>
        </p:nvSpPr>
        <p:spPr>
          <a:xfrm>
            <a:off x="5604023" y="1715677"/>
            <a:ext cx="2296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 시점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FC1E57-ADDC-4393-9143-397CDA9E44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69" y="2307449"/>
            <a:ext cx="6646326" cy="4140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DF9607-EB2D-4C58-8FFF-689145D6B0DD}"/>
              </a:ext>
            </a:extLst>
          </p:cNvPr>
          <p:cNvSpPr txBox="1"/>
          <p:nvPr/>
        </p:nvSpPr>
        <p:spPr>
          <a:xfrm>
            <a:off x="1798071" y="5064613"/>
            <a:ext cx="163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잡은 플레이어의 수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AFC2D35-3181-47B4-9A38-E5F3296BA8A3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613670" y="5710944"/>
            <a:ext cx="836517" cy="26581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6680426-9EDC-479B-B958-C0B35020EA67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1ABE571-7793-4C99-9B64-5F234CF42675}"/>
              </a:ext>
            </a:extLst>
          </p:cNvPr>
          <p:cNvGrpSpPr/>
          <p:nvPr/>
        </p:nvGrpSpPr>
        <p:grpSpPr>
          <a:xfrm>
            <a:off x="3233573" y="1168400"/>
            <a:ext cx="5003495" cy="45720"/>
            <a:chOff x="3604260" y="1168400"/>
            <a:chExt cx="4135120" cy="4572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10EFE49-AC70-4EBA-B705-C4AFBA5812F3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260A46E-78C1-4F02-A9E2-0774590541C7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231ED36-CE47-4180-96B6-55923BB21EF4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04B306C-AEBC-4342-B0C0-41387256B2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605864B-1BC9-44B1-8613-E2BB48F5ACC3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513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예시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80426-9EDC-479B-B958-C0B35020EA67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17" name="그림 16" descr="ma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3078" y="2014543"/>
            <a:ext cx="3626011" cy="4191283"/>
          </a:xfrm>
          <a:prstGeom prst="rect">
            <a:avLst/>
          </a:prstGeom>
        </p:spPr>
      </p:pic>
      <p:sp>
        <p:nvSpPr>
          <p:cNvPr id="20" name="TextBox 19"/>
          <p:cNvSpPr txBox="1">
            <a:spLocks/>
          </p:cNvSpPr>
          <p:nvPr/>
        </p:nvSpPr>
        <p:spPr>
          <a:xfrm>
            <a:off x="6551681" y="2742060"/>
            <a:ext cx="5022215" cy="258532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맵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400x400m</a:t>
            </a:r>
            <a:r>
              <a:rPr lang="ko-KR" altLang="ko-KR" baseline="30000" dirty="0">
                <a:solidFill>
                  <a:schemeClr val="bg1"/>
                </a:solidFill>
              </a:rPr>
              <a:t>2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걷는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1m/s</a:t>
            </a:r>
          </a:p>
          <a:p>
            <a:pPr eaLnBrk="0"/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뛰는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3m/s</a:t>
            </a:r>
          </a:p>
          <a:p>
            <a:pPr eaLnBrk="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 플레이어 이동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4m/s</a:t>
            </a:r>
          </a:p>
          <a:p>
            <a:pPr eaLnBrk="0">
              <a:buFontTx/>
              <a:buChar char="-"/>
            </a:pP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 사정거리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0.5m</a:t>
            </a: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A636AD-688C-485F-A9AC-1A1FE2F466D9}"/>
              </a:ext>
            </a:extLst>
          </p:cNvPr>
          <p:cNvGrpSpPr/>
          <p:nvPr/>
        </p:nvGrpSpPr>
        <p:grpSpPr>
          <a:xfrm>
            <a:off x="3258973" y="1168400"/>
            <a:ext cx="5003495" cy="45720"/>
            <a:chOff x="3604260" y="1168400"/>
            <a:chExt cx="4135120" cy="457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00DE7DC-2DE3-4BA3-A92F-16C3C0E1634C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3F51E73-33DD-4B28-B304-6E65F482793E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AE6BE13-D1B6-47ED-826A-7A1C76FF0AC6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9584983-CAB0-4CA8-850C-41FE2887F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23571B-A285-4BB1-BFAB-7D1E2BC95D1D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513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475170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9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계획 일정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D46135-B5C0-4432-A531-F1E6CD2D1ECF}"/>
              </a:ext>
            </a:extLst>
          </p:cNvPr>
          <p:cNvGrpSpPr/>
          <p:nvPr/>
        </p:nvGrpSpPr>
        <p:grpSpPr>
          <a:xfrm>
            <a:off x="4552315" y="1168400"/>
            <a:ext cx="4135120" cy="45720"/>
            <a:chOff x="4552315" y="1168400"/>
            <a:chExt cx="4135120" cy="4572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C66F7E7-D1F9-4ED7-8DBD-60AD221C5130}"/>
                </a:ext>
              </a:extLst>
            </p:cNvPr>
            <p:cNvSpPr/>
            <p:nvPr/>
          </p:nvSpPr>
          <p:spPr>
            <a:xfrm>
              <a:off x="86372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7E574B8-F120-48ED-9869-CDF1D441786C}"/>
                </a:ext>
              </a:extLst>
            </p:cNvPr>
            <p:cNvSpPr/>
            <p:nvPr/>
          </p:nvSpPr>
          <p:spPr>
            <a:xfrm>
              <a:off x="850582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9CFB855-7AFE-4290-B870-D1FC6931B836}"/>
                </a:ext>
              </a:extLst>
            </p:cNvPr>
            <p:cNvSpPr/>
            <p:nvPr/>
          </p:nvSpPr>
          <p:spPr>
            <a:xfrm>
              <a:off x="837438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1B30748-0548-4868-BD00-49135987F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31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09FAB96-75D0-4E16-8F87-491CD8330210}"/>
              </a:ext>
            </a:extLst>
          </p:cNvPr>
          <p:cNvCxnSpPr>
            <a:cxnSpLocks/>
          </p:cNvCxnSpPr>
          <p:nvPr/>
        </p:nvCxnSpPr>
        <p:spPr>
          <a:xfrm flipH="1">
            <a:off x="2089150" y="1178560"/>
            <a:ext cx="605663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970454"/>
              </p:ext>
            </p:extLst>
          </p:nvPr>
        </p:nvGraphicFramePr>
        <p:xfrm>
          <a:off x="1915795" y="1521070"/>
          <a:ext cx="9923784" cy="49487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57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0165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그래픽 리소스 </a:t>
                      </a: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제작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최우석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오브젝트 및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</a:t>
                      </a:r>
                      <a:r>
                        <a:rPr lang="en-US" altLang="ko-KR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매니저</a:t>
                      </a: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 </a:t>
                      </a:r>
                      <a:r>
                        <a:rPr lang="en-US" altLang="ko-KR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구현</a:t>
                      </a:r>
                      <a:endParaRPr lang="en-US" altLang="ko-KR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및 </a:t>
                      </a:r>
                      <a:r>
                        <a:rPr lang="ko-KR" altLang="en-US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렌더링</a:t>
                      </a: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 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홍혜령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서버 구축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하정연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테스트 및 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밸런싱 조절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66FF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66FF">
                        <a:alpha val="800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26BBE65-B7D7-4781-AB31-1EF0F80B054D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882789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A2C7E92-F2AA-454D-8132-13E1632E1415}"/>
              </a:ext>
            </a:extLst>
          </p:cNvPr>
          <p:cNvSpPr/>
          <p:nvPr/>
        </p:nvSpPr>
        <p:spPr>
          <a:xfrm>
            <a:off x="1798071" y="1560960"/>
            <a:ext cx="7244128" cy="492910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654" y="0"/>
            <a:ext cx="46182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8862" y="321752"/>
            <a:ext cx="321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컨셉</a:t>
            </a:r>
            <a:endParaRPr 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F7864-C956-46B7-B79D-3F2418CED079}"/>
              </a:ext>
            </a:extLst>
          </p:cNvPr>
          <p:cNvSpPr txBox="1"/>
          <p:nvPr/>
        </p:nvSpPr>
        <p:spPr>
          <a:xfrm>
            <a:off x="1927581" y="1738611"/>
            <a:ext cx="69851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지금까지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레이드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라는 개념은 무조건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컴퓨터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 다루는 보스를 여러 명의 플레이어가 잡는 것이었다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보스를 플레이어가 조종하게 하면 어떨까</a:t>
            </a:r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?’</a:t>
            </a:r>
          </a:p>
          <a:p>
            <a:endParaRPr 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플레이어가 조종하는 막강한 보스에게서 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팀플레이로 대항하는 서바이벌 액션 게임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맵에서 아이템을 장착하고 거대한 보스에 대비하자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여러 특성을 가진 다양한 캐릭터가 존재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정면대결은 힘들다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가동시켜 보스를 처치하자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빠르게 일반 플레이어를 처치하며 숫자를 줄여나가자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가동시키지 못하게 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840EDD-CCC7-4169-B681-3C518DE0B068}"/>
              </a:ext>
            </a:extLst>
          </p:cNvPr>
          <p:cNvGrpSpPr/>
          <p:nvPr/>
        </p:nvGrpSpPr>
        <p:grpSpPr>
          <a:xfrm>
            <a:off x="1634836" y="1168399"/>
            <a:ext cx="3785299" cy="46182"/>
            <a:chOff x="1864135" y="725053"/>
            <a:chExt cx="3785299" cy="4618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F3B351-E40A-4510-B987-2A5EF6ABE054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5FEA987-DC77-4AC0-8353-18447C30E665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5D9E533-5A8C-4E30-8155-E1C7187E2731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AAB090E-B009-4215-B746-8FB5DCFA4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5405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4975094" y="1430115"/>
            <a:ext cx="22418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Gobold" panose="02000500000000000000" pitchFamily="2" charset="0"/>
              </a:rPr>
              <a:t>the 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19D7D9-E661-4CF7-AF78-7D9EA1FDFA4D}"/>
              </a:ext>
            </a:extLst>
          </p:cNvPr>
          <p:cNvSpPr/>
          <p:nvPr/>
        </p:nvSpPr>
        <p:spPr>
          <a:xfrm>
            <a:off x="5297056" y="288411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8AF1B05-D50F-4D8C-A47B-FA728BED2822}"/>
              </a:ext>
            </a:extLst>
          </p:cNvPr>
          <p:cNvSpPr/>
          <p:nvPr/>
        </p:nvSpPr>
        <p:spPr>
          <a:xfrm>
            <a:off x="5190837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DE1A9B-F1D9-452E-AF2B-63697FB3F060}"/>
              </a:ext>
            </a:extLst>
          </p:cNvPr>
          <p:cNvSpPr/>
          <p:nvPr/>
        </p:nvSpPr>
        <p:spPr>
          <a:xfrm>
            <a:off x="5084618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6D34A9E-B27D-4E43-BCC5-E290FA0E4F2D}"/>
              </a:ext>
            </a:extLst>
          </p:cNvPr>
          <p:cNvSpPr/>
          <p:nvPr/>
        </p:nvSpPr>
        <p:spPr>
          <a:xfrm>
            <a:off x="4975094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0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962880" y="1692519"/>
            <a:ext cx="8657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6819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051307-ED2E-4698-BAF6-7BC979D84C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29" y="2348168"/>
            <a:ext cx="4132062" cy="19312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161C2D-1788-420A-9189-89C455A8C91E}"/>
              </a:ext>
            </a:extLst>
          </p:cNvPr>
          <p:cNvSpPr/>
          <p:nvPr/>
        </p:nvSpPr>
        <p:spPr>
          <a:xfrm>
            <a:off x="1962880" y="4340479"/>
            <a:ext cx="853736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‘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죽음은 탈출구가 아니다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</a:p>
          <a:p>
            <a:pPr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플레이어가 살인마역할을 하고 다른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생존자를 쫓는 공포게임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생존자는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인칭 시점으로 상황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인지력을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높이고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살인마는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인칭시점으로 먹이감에 집중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생존자는 발전기를 가동시켜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탈출로를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확보하여야 하고 살인마는 생존자가 탈출하기전 잡아야 한다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14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6819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570885-C5A2-478E-A7E6-F414AB8F1BAF}"/>
              </a:ext>
            </a:extLst>
          </p:cNvPr>
          <p:cNvSpPr/>
          <p:nvPr/>
        </p:nvSpPr>
        <p:spPr>
          <a:xfrm>
            <a:off x="1798071" y="1560960"/>
            <a:ext cx="10119609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그림 28" descr="5.jpg">
            <a:extLst>
              <a:ext uri="{FF2B5EF4-FFF2-40B4-BE49-F238E27FC236}">
                <a16:creationId xmlns:a16="http://schemas.microsoft.com/office/drawing/2014/main" id="{DFC41D21-2F90-45AF-867E-68A23D249B8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5585" t="7494" b="15578"/>
          <a:stretch>
            <a:fillRect/>
          </a:stretch>
        </p:blipFill>
        <p:spPr>
          <a:xfrm>
            <a:off x="2122834" y="2609653"/>
            <a:ext cx="4046855" cy="37003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87F9B75-A848-4F95-AC25-D9B81D05E2E9}"/>
              </a:ext>
            </a:extLst>
          </p:cNvPr>
          <p:cNvSpPr txBox="1"/>
          <p:nvPr/>
        </p:nvSpPr>
        <p:spPr>
          <a:xfrm>
            <a:off x="1937771" y="1719290"/>
            <a:ext cx="9775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2" name="그림 31" descr="ec827f207226a1011549274c17006cd0.png">
            <a:extLst>
              <a:ext uri="{FF2B5EF4-FFF2-40B4-BE49-F238E27FC236}">
                <a16:creationId xmlns:a16="http://schemas.microsoft.com/office/drawing/2014/main" id="{43A4085B-0F67-4C30-A924-65D4348167A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2834" y="2195602"/>
            <a:ext cx="2254117" cy="64403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615ECA-2AC2-484D-A293-C9A4836E39D9}"/>
              </a:ext>
            </a:extLst>
          </p:cNvPr>
          <p:cNvSpPr/>
          <p:nvPr/>
        </p:nvSpPr>
        <p:spPr>
          <a:xfrm>
            <a:off x="2245093" y="6085111"/>
            <a:ext cx="3739117" cy="224915"/>
          </a:xfrm>
          <a:prstGeom prst="rect">
            <a:avLst/>
          </a:prstGeom>
          <a:solidFill>
            <a:srgbClr val="FFC000">
              <a:alpha val="32157"/>
            </a:srgbClr>
          </a:solidFill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F08346-9DF4-4178-83B4-4260B1B596E4}"/>
              </a:ext>
            </a:extLst>
          </p:cNvPr>
          <p:cNvSpPr/>
          <p:nvPr/>
        </p:nvSpPr>
        <p:spPr>
          <a:xfrm>
            <a:off x="6667813" y="2502724"/>
            <a:ext cx="392151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2017.10.29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기준 스팀에 접속한 현재 플레이어 순위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17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위 기록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CVA 2016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유저가 뽑은    최고의 캐나다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Metascore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2016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많이 공유된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으로 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Metascore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2016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많이 토론된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38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2537114" y="4394396"/>
            <a:ext cx="8657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	</a:t>
            </a:r>
            <a:r>
              <a:rPr lang="ko-KR" altLang="en-US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게임이 꼭 무서워야 할까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→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캐쥬얼한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분위기와 플레이어도 공격이 가능 하게끔 하여 기존 게임의 안티테재를 제시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최근 인기 게임의 필수 요소인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협력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추가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= </a:t>
            </a:r>
            <a:r>
              <a:rPr lang="ko-KR" altLang="en-US" sz="2400" i="1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</a:t>
            </a:r>
            <a:r>
              <a:rPr lang="ko-KR" altLang="en-US" sz="24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하면서 복잡하지 않은 협력 생존 게임</a:t>
            </a:r>
            <a:endParaRPr lang="en-US" altLang="ko-KR" sz="2000" i="1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12534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B05D4B-359E-4757-8889-138EEDA82FB1}"/>
              </a:ext>
            </a:extLst>
          </p:cNvPr>
          <p:cNvSpPr/>
          <p:nvPr/>
        </p:nvSpPr>
        <p:spPr>
          <a:xfrm>
            <a:off x="5663386" y="2463604"/>
            <a:ext cx="5069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플레이어의 행동에 너무 제약이 따르고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</a:p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특유의 공포분위기로 인해 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접근성이 어렵다는 문제가 존재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69504-9247-4CB4-9A1C-53FBC80456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t="7778" r="26014" b="13472"/>
          <a:stretch/>
        </p:blipFill>
        <p:spPr>
          <a:xfrm>
            <a:off x="2143912" y="1885948"/>
            <a:ext cx="3211762" cy="2183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6924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320" y="156083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927225" y="5031740"/>
            <a:ext cx="8676640" cy="1628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‘Dead by Daylight’ 에서의 기존 플레이 방식을 따왔지만 차별점으로,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공포스러운 분위기를 캐쥬얼 하게 바꾼다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보스플레이어만 공격 하는 것이 아닌 일반플레이어도 공격이 가능하게 한다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일반플레이어는 파밍을 통해 능력치를 끌어올리게 한다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10" y="1698625"/>
            <a:ext cx="5715635" cy="3215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66F1702C-8130-4AEC-A316-B5D3ABD61AA2}"/>
              </a:ext>
            </a:extLst>
          </p:cNvPr>
          <p:cNvGrpSpPr/>
          <p:nvPr/>
        </p:nvGrpSpPr>
        <p:grpSpPr>
          <a:xfrm>
            <a:off x="2201545" y="1168400"/>
            <a:ext cx="3785235" cy="46355"/>
            <a:chOff x="2201545" y="1168400"/>
            <a:chExt cx="3785235" cy="46355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312FE0-F7C8-411D-ACEC-A5ABFE0BFFE2}"/>
                </a:ext>
              </a:extLst>
            </p:cNvPr>
            <p:cNvSpPr/>
            <p:nvPr/>
          </p:nvSpPr>
          <p:spPr>
            <a:xfrm>
              <a:off x="5940425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40E4E8A-C80C-43F6-9504-D19D7F52ED4B}"/>
                </a:ext>
              </a:extLst>
            </p:cNvPr>
            <p:cNvSpPr/>
            <p:nvPr/>
          </p:nvSpPr>
          <p:spPr>
            <a:xfrm>
              <a:off x="582041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F0FCDCD-1197-4E0A-9B0E-FAE00DF5AA0F}"/>
                </a:ext>
              </a:extLst>
            </p:cNvPr>
            <p:cNvSpPr/>
            <p:nvPr/>
          </p:nvSpPr>
          <p:spPr>
            <a:xfrm>
              <a:off x="5700395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E201656-7D8A-4969-9D07-9A31FB0FA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545" y="1177925"/>
              <a:ext cx="339915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8CC16C4-27EF-47CC-8B3C-96A87BF2BFB6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89524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320" y="1560830"/>
            <a:ext cx="964819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5" y="1684655"/>
            <a:ext cx="3740785" cy="2104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CB62B3-21DC-48BC-8B7C-3CB33D36E4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2249"/>
          <a:stretch/>
        </p:blipFill>
        <p:spPr>
          <a:xfrm>
            <a:off x="7503795" y="1643380"/>
            <a:ext cx="3571240" cy="2150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408A1A-0C60-42E6-9462-5EAC6DB565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10" y="4176395"/>
            <a:ext cx="3571240" cy="2382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2EBADA5-597B-4E29-BE81-6C9D72EB1200}"/>
              </a:ext>
            </a:extLst>
          </p:cNvPr>
          <p:cNvSpPr/>
          <p:nvPr/>
        </p:nvSpPr>
        <p:spPr>
          <a:xfrm>
            <a:off x="2400300" y="4079240"/>
            <a:ext cx="6096635" cy="2243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즉, ‘Dead by Daylight’ 에서의 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기존 플레이 방식을 따르며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‘Battleground’의 파밍 요소를 접목 시켜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‘Overwatch’같은 캐쥬얼한 그래픽의 게임을 만드는것이 목적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C987D5-6368-4AC0-B612-40F570A8DD76}"/>
              </a:ext>
            </a:extLst>
          </p:cNvPr>
          <p:cNvGrpSpPr/>
          <p:nvPr/>
        </p:nvGrpSpPr>
        <p:grpSpPr>
          <a:xfrm>
            <a:off x="2400300" y="1168400"/>
            <a:ext cx="3785235" cy="46355"/>
            <a:chOff x="2400300" y="1168400"/>
            <a:chExt cx="3785235" cy="4635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69B4C59-2705-4428-AC02-B46485D74117}"/>
                </a:ext>
              </a:extLst>
            </p:cNvPr>
            <p:cNvSpPr/>
            <p:nvPr/>
          </p:nvSpPr>
          <p:spPr>
            <a:xfrm>
              <a:off x="613918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1E6964A-8F0D-45F5-B1A7-24869A88F6D1}"/>
                </a:ext>
              </a:extLst>
            </p:cNvPr>
            <p:cNvSpPr/>
            <p:nvPr/>
          </p:nvSpPr>
          <p:spPr>
            <a:xfrm>
              <a:off x="6019165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DD6CCE5-777F-41D3-81EF-2FA26E58A381}"/>
                </a:ext>
              </a:extLst>
            </p:cNvPr>
            <p:cNvSpPr/>
            <p:nvPr/>
          </p:nvSpPr>
          <p:spPr>
            <a:xfrm>
              <a:off x="589915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238CAD8-EF7E-4A61-B8E3-8BBDBC0C6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0300" y="1177925"/>
              <a:ext cx="339915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F3C4C9-B9B2-4E5A-B2CE-474C298C7BC3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860075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4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개발 환경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2616200" y="1560830"/>
            <a:ext cx="758190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2616200" y="2384425"/>
            <a:ext cx="7582535" cy="34124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플랫폼: Windows PC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엔진: Unity3D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통신 프로토콜: TCP/IP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그래픽: 3d Max, Zbrush, Substance Painter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형상 관리: Git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42807-679C-46CA-ADC7-B50B78726CEF}"/>
              </a:ext>
            </a:extLst>
          </p:cNvPr>
          <p:cNvGrpSpPr/>
          <p:nvPr/>
        </p:nvGrpSpPr>
        <p:grpSpPr>
          <a:xfrm>
            <a:off x="2200910" y="1166495"/>
            <a:ext cx="4135120" cy="45720"/>
            <a:chOff x="2200910" y="1166495"/>
            <a:chExt cx="4135120" cy="4572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E6C5870-A7AF-4810-BBA5-E7E87FDB7A5B}"/>
                </a:ext>
              </a:extLst>
            </p:cNvPr>
            <p:cNvSpPr/>
            <p:nvPr/>
          </p:nvSpPr>
          <p:spPr>
            <a:xfrm>
              <a:off x="6285230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CB41257-2334-499B-A845-33FDE6EC133F}"/>
                </a:ext>
              </a:extLst>
            </p:cNvPr>
            <p:cNvSpPr/>
            <p:nvPr/>
          </p:nvSpPr>
          <p:spPr>
            <a:xfrm>
              <a:off x="615378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044545E-86DE-4AB6-BB25-003B7A24607D}"/>
                </a:ext>
              </a:extLst>
            </p:cNvPr>
            <p:cNvSpPr/>
            <p:nvPr/>
          </p:nvSpPr>
          <p:spPr>
            <a:xfrm>
              <a:off x="602297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35BE08B-D50A-4311-AC11-7729BAB2D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0910" y="1175385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63291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5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기술적 요소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798320" y="1665605"/>
            <a:ext cx="8935720" cy="40874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Unity3D 엔진을 활용한 게임 개발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캐쥬얼한 그래픽 컨셉의 자체 모델링, 애니메이션 제작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TCP를 이용한 서버 통신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서버와 MySQL을 연결하여 로그인 및 랭킹 기능 도입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- 아이템 파밍, 장착, 확인 등의 플레이 요소 구현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카툰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렌더링 활용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2795" y="3279775"/>
            <a:ext cx="2932430" cy="3042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8392795" y="6256655"/>
            <a:ext cx="29883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장비 창을 통한 아이템 확인 </a:t>
            </a:r>
          </a:p>
        </p:txBody>
      </p:sp>
      <p:grpSp>
        <p:nvGrpSpPr>
          <p:cNvPr id="27" name="그룹 12">
            <a:extLst>
              <a:ext uri="{FF2B5EF4-FFF2-40B4-BE49-F238E27FC236}">
                <a16:creationId xmlns:a16="http://schemas.microsoft.com/office/drawing/2014/main" id="{EF1203E4-1DC6-4E99-B5B0-90107E6ED674}"/>
              </a:ext>
            </a:extLst>
          </p:cNvPr>
          <p:cNvGrpSpPr/>
          <p:nvPr/>
        </p:nvGrpSpPr>
        <p:grpSpPr>
          <a:xfrm>
            <a:off x="2250440" y="1168400"/>
            <a:ext cx="4135120" cy="45720"/>
            <a:chOff x="225044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D848FEF-6FB5-4195-90E6-956C3C6D5711}"/>
                </a:ext>
              </a:extLst>
            </p:cNvPr>
            <p:cNvSpPr/>
            <p:nvPr/>
          </p:nvSpPr>
          <p:spPr>
            <a:xfrm>
              <a:off x="63347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BCDBF45-B09B-431C-A809-30BDAEE29A49}"/>
                </a:ext>
              </a:extLst>
            </p:cNvPr>
            <p:cNvSpPr/>
            <p:nvPr/>
          </p:nvSpPr>
          <p:spPr>
            <a:xfrm>
              <a:off x="62033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0B5E1AA-6168-4A99-AD8D-5DB124F0A88F}"/>
                </a:ext>
              </a:extLst>
            </p:cNvPr>
            <p:cNvSpPr/>
            <p:nvPr/>
          </p:nvSpPr>
          <p:spPr>
            <a:xfrm>
              <a:off x="60725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38702E6-EB92-41D6-BE84-BD9E9E614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044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A30AF5-43FD-47BB-85DD-6429AEB30755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632911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Pages>16</Pages>
  <Words>861</Words>
  <Characters>0</Characters>
  <Application>Microsoft Office PowerPoint</Application>
  <DocSecurity>0</DocSecurity>
  <PresentationFormat>와이드스크린</PresentationFormat>
  <Lines>0</Lines>
  <Paragraphs>247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HY견고딕</vt:lpstr>
      <vt:lpstr>HY헤드라인M</vt:lpstr>
      <vt:lpstr>맑은 고딕</vt:lpstr>
      <vt:lpstr>한컴 윤고딕 240</vt:lpstr>
      <vt:lpstr>한컴 윤체 B</vt:lpstr>
      <vt:lpstr>Arial</vt:lpstr>
      <vt:lpstr>Calibri</vt:lpstr>
      <vt:lpstr>Calibri Light</vt:lpstr>
      <vt:lpstr>Gobold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ChoiWooSuk</dc:creator>
  <cp:lastModifiedBy>admin</cp:lastModifiedBy>
  <cp:revision>26</cp:revision>
  <dcterms:modified xsi:type="dcterms:W3CDTF">2017-12-12T07:39:22Z</dcterms:modified>
</cp:coreProperties>
</file>